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70" r:id="rId5"/>
    <p:sldId id="271" r:id="rId6"/>
    <p:sldId id="269" r:id="rId7"/>
    <p:sldId id="27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08" autoAdjust="0"/>
    <p:restoredTop sz="94660"/>
  </p:normalViewPr>
  <p:slideViewPr>
    <p:cSldViewPr snapToGrid="0">
      <p:cViewPr varScale="1">
        <p:scale>
          <a:sx n="76" d="100"/>
          <a:sy n="76" d="100"/>
        </p:scale>
        <p:origin x="63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90A3E-CB8F-4746-94E3-AE2002B5EB1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5C7A7-44E6-4472-9100-9EF8606BB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5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AF787E4-9C96-4209-9440-2C585E6C70FA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5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2342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46687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3787820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511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59886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58080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B613-5E4E-468C-B071-19C476538D59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1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B84F21-4A88-42E8-A92A-E54D184B8B71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0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E887-D0AB-4E35-A327-4B5ADB0B3DD2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1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AC905E4-8D71-484E-88D1-7307F2E3786C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33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F146D-97B9-4D9D-91D8-58485562F170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94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7D923-CAE8-429C-B006-903DC121B972}" type="datetime1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11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DACDB-3E9D-4252-BC0C-9080E43E0DDC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1C622-FD82-43BB-B727-E57236CD59A3}" type="datetime1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8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2B795-EEF0-4137-AC14-D47CDE88F7C0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22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2FC8E-070D-462D-ABD3-8E74F72346CE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16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341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marsyas.info/downloads/datasets.htm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D825F7A-CF63-4DBE-A675-53AFFCEBC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45FCC-6CFA-4A4D-BADC-5070952DA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5888" y="673240"/>
            <a:ext cx="5951914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Music Genre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09C4B-BEEF-254B-9A5B-0888CCCD3448}"/>
              </a:ext>
            </a:extLst>
          </p:cNvPr>
          <p:cNvSpPr txBox="1"/>
          <p:nvPr/>
        </p:nvSpPr>
        <p:spPr>
          <a:xfrm>
            <a:off x="5632265" y="4119613"/>
            <a:ext cx="5935535" cy="2058765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Namita Anandaram, Ivan Palalia, Ronald Ho, Michael Trias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FF7FAA-8D7B-48B1-BAE6-C92A114D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454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98F730-4F50-4FE8-B07E-BC69AAF7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15A0D-60E6-4F72-B483-215C939E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32265" y="6351325"/>
            <a:ext cx="6048006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en-US"/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90C9395-6E30-6F4B-88E8-332FA59BBE5C}"/>
              </a:ext>
            </a:extLst>
          </p:cNvPr>
          <p:cNvSpPr txBox="1">
            <a:spLocks/>
          </p:cNvSpPr>
          <p:nvPr/>
        </p:nvSpPr>
        <p:spPr>
          <a:xfrm>
            <a:off x="1290221" y="4674644"/>
            <a:ext cx="9144000" cy="935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71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01" y="365126"/>
            <a:ext cx="6894250" cy="762338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464"/>
            <a:ext cx="10515600" cy="5049499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Data set from GTZAN 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Librosa</a:t>
            </a:r>
            <a:r>
              <a:rPr lang="en-US" sz="2400" dirty="0"/>
              <a:t> to extract features from the Audio files</a:t>
            </a:r>
          </a:p>
          <a:p>
            <a:pPr lvl="1"/>
            <a:r>
              <a:rPr lang="en-US" sz="2200" dirty="0"/>
              <a:t>Audio -&gt; Spectrogram -&gt; Feature data</a:t>
            </a:r>
          </a:p>
          <a:p>
            <a:r>
              <a:rPr lang="en-US" sz="2400" dirty="0"/>
              <a:t>Uploading into Amazon AWS for </a:t>
            </a:r>
            <a:r>
              <a:rPr lang="en-US" sz="2400" dirty="0" err="1"/>
              <a:t>Colab</a:t>
            </a:r>
            <a:r>
              <a:rPr lang="en-US" sz="2400" dirty="0"/>
              <a:t> connection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Colab</a:t>
            </a:r>
            <a:r>
              <a:rPr lang="en-US" sz="2400" dirty="0"/>
              <a:t> to Test and Train Data</a:t>
            </a:r>
          </a:p>
          <a:p>
            <a:pPr lvl="1"/>
            <a:r>
              <a:rPr lang="en-US" sz="2200" dirty="0"/>
              <a:t>Random Forest</a:t>
            </a:r>
          </a:p>
          <a:p>
            <a:pPr lvl="1"/>
            <a:r>
              <a:rPr lang="en-US" sz="2200" dirty="0"/>
              <a:t>KNN</a:t>
            </a:r>
          </a:p>
          <a:p>
            <a:pPr lvl="1"/>
            <a:r>
              <a:rPr lang="en-US" sz="2200" dirty="0" err="1"/>
              <a:t>Kmean</a:t>
            </a:r>
            <a:r>
              <a:rPr lang="en-US" sz="2200" dirty="0"/>
              <a:t> (unsupervised learning) </a:t>
            </a:r>
          </a:p>
          <a:p>
            <a:r>
              <a:rPr lang="en-US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24375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540" y="97011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0299" y="2263139"/>
            <a:ext cx="5334000" cy="402412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GTZAN dataset </a:t>
            </a:r>
          </a:p>
          <a:p>
            <a:r>
              <a:rPr lang="en-US" sz="2000" dirty="0"/>
              <a:t>The dataset consists of 1000 audio tracks each 30 seconds long.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BF6D9C-2EA5-4FC2-BA30-E562B0E034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The 10 genres are:</a:t>
            </a:r>
          </a:p>
          <a:p>
            <a:pPr lvl="1"/>
            <a:r>
              <a:rPr lang="en-US" sz="1800" dirty="0"/>
              <a:t>Blues</a:t>
            </a:r>
          </a:p>
          <a:p>
            <a:pPr lvl="1"/>
            <a:r>
              <a:rPr lang="en-US" sz="1800" dirty="0"/>
              <a:t>Classical </a:t>
            </a:r>
          </a:p>
          <a:p>
            <a:pPr lvl="1"/>
            <a:r>
              <a:rPr lang="en-US" sz="1800" dirty="0"/>
              <a:t>Country</a:t>
            </a:r>
          </a:p>
          <a:p>
            <a:pPr lvl="1"/>
            <a:r>
              <a:rPr lang="en-US" sz="1800" dirty="0"/>
              <a:t>Rock</a:t>
            </a:r>
          </a:p>
          <a:p>
            <a:pPr lvl="1"/>
            <a:r>
              <a:rPr lang="en-US" sz="1800" dirty="0"/>
              <a:t>Disco</a:t>
            </a:r>
          </a:p>
          <a:p>
            <a:pPr lvl="1"/>
            <a:r>
              <a:rPr lang="en-US" sz="1800" dirty="0"/>
              <a:t>Reggae</a:t>
            </a:r>
          </a:p>
          <a:p>
            <a:pPr lvl="1"/>
            <a:r>
              <a:rPr lang="en-US" sz="1800" dirty="0"/>
              <a:t>Hip-hop</a:t>
            </a:r>
          </a:p>
          <a:p>
            <a:pPr lvl="1"/>
            <a:r>
              <a:rPr lang="en-US" sz="1800" dirty="0"/>
              <a:t>Jazz</a:t>
            </a:r>
          </a:p>
          <a:p>
            <a:pPr lvl="1"/>
            <a:r>
              <a:rPr lang="en-US" sz="1800" dirty="0"/>
              <a:t>Metal</a:t>
            </a:r>
          </a:p>
          <a:p>
            <a:pPr lvl="1"/>
            <a:r>
              <a:rPr lang="en-US" sz="1800" dirty="0"/>
              <a:t>Pop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E0FB8-41D5-48D3-903A-66786232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  <a:hlinkClick r:id="rId2"/>
              </a:rPr>
              <a:t>http://marsyas.info/downloads/datasets.html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35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FC8B57-8385-47C9-994E-54BAA1FF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7633" y="780853"/>
            <a:ext cx="8610599" cy="1303867"/>
          </a:xfrm>
        </p:spPr>
        <p:txBody>
          <a:bodyPr/>
          <a:lstStyle/>
          <a:p>
            <a:r>
              <a:rPr lang="en-US" dirty="0"/>
              <a:t>WHAT WE USED TO DO </a:t>
            </a:r>
            <a:br>
              <a:rPr lang="en-US" dirty="0"/>
            </a:br>
            <a:r>
              <a:rPr lang="en-US" dirty="0"/>
              <a:t>MACHINE LEARNING	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0BA03A-1ED1-4EB8-9BC4-0B030AEFE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Technologies Used: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BFC4CB-810B-4EEC-826C-3AC0519D1BBB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Amazon 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4B76D9-E949-414B-AE05-FF031EDCB4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Libraries used: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0107B6-8025-4D0E-AA1A-EF1E863ABFD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Sklearn</a:t>
            </a:r>
            <a:r>
              <a:rPr lang="en-US" dirty="0"/>
              <a:t>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Librosa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Ensemble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B9D4B-7772-4D55-AB78-0C9F67E30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8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73F7B6-8C04-42EE-852E-EFF1ECD0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A8F1F-26A6-4462-A64B-6BADBC6A0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987292"/>
            <a:ext cx="1371602" cy="914401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EB272-8B21-4F4E-9BB7-03B2FE61A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3" y="1005219"/>
            <a:ext cx="1371602" cy="914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A43054-0283-4945-BAC5-48AE25B9BD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1005219"/>
            <a:ext cx="1371601" cy="914401"/>
          </a:xfrm>
          <a:prstGeom prst="rect">
            <a:avLst/>
          </a:prstGeom>
        </p:spPr>
      </p:pic>
      <p:pic>
        <p:nvPicPr>
          <p:cNvPr id="10" name="Picture 9" descr="A picture containing water, large, sitting, person&#10;&#10;Description automatically generated">
            <a:extLst>
              <a:ext uri="{FF2B5EF4-FFF2-40B4-BE49-F238E27FC236}">
                <a16:creationId xmlns:a16="http://schemas.microsoft.com/office/drawing/2014/main" id="{1597B19D-9905-4876-8B13-227EC87AD5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75" y="2151501"/>
            <a:ext cx="1371602" cy="914401"/>
          </a:xfrm>
          <a:prstGeom prst="rect">
            <a:avLst/>
          </a:prstGeom>
        </p:spPr>
      </p:pic>
      <p:pic>
        <p:nvPicPr>
          <p:cNvPr id="12" name="Picture 11" descr="A picture containing water, boat, person, large&#10;&#10;Description automatically generated">
            <a:extLst>
              <a:ext uri="{FF2B5EF4-FFF2-40B4-BE49-F238E27FC236}">
                <a16:creationId xmlns:a16="http://schemas.microsoft.com/office/drawing/2014/main" id="{748F0FBF-B771-4B85-951D-6C49F9D76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2149311"/>
            <a:ext cx="1371602" cy="914401"/>
          </a:xfrm>
          <a:prstGeom prst="rect">
            <a:avLst/>
          </a:prstGeom>
        </p:spPr>
      </p:pic>
      <p:pic>
        <p:nvPicPr>
          <p:cNvPr id="14" name="Picture 13" descr="A picture containing flock, water, person&#10;&#10;Description automatically generated">
            <a:extLst>
              <a:ext uri="{FF2B5EF4-FFF2-40B4-BE49-F238E27FC236}">
                <a16:creationId xmlns:a16="http://schemas.microsoft.com/office/drawing/2014/main" id="{F3334B5E-3BC3-4088-A855-B23F5BE072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2149311"/>
            <a:ext cx="1371602" cy="914401"/>
          </a:xfrm>
          <a:prstGeom prst="rect">
            <a:avLst/>
          </a:prstGeom>
        </p:spPr>
      </p:pic>
      <p:pic>
        <p:nvPicPr>
          <p:cNvPr id="16" name="Picture 1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76C05A5E-8537-404B-A0E3-A1FF881EE9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151" y="987292"/>
            <a:ext cx="1371601" cy="914401"/>
          </a:xfrm>
          <a:prstGeom prst="rect">
            <a:avLst/>
          </a:prstGeom>
        </p:spPr>
      </p:pic>
      <p:pic>
        <p:nvPicPr>
          <p:cNvPr id="18" name="Picture 17" descr="A picture containing large, water, person, standing&#10;&#10;Description automatically generated">
            <a:extLst>
              <a:ext uri="{FF2B5EF4-FFF2-40B4-BE49-F238E27FC236}">
                <a16:creationId xmlns:a16="http://schemas.microsoft.com/office/drawing/2014/main" id="{F77E2934-A6FC-416F-807E-70A777C66A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2149311"/>
            <a:ext cx="1371602" cy="914401"/>
          </a:xfrm>
          <a:prstGeom prst="rect">
            <a:avLst/>
          </a:prstGeom>
        </p:spPr>
      </p:pic>
      <p:pic>
        <p:nvPicPr>
          <p:cNvPr id="20" name="Picture 1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B54523E-B52F-4F34-AD16-52B40F802A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994528"/>
            <a:ext cx="1371602" cy="914401"/>
          </a:xfrm>
          <a:prstGeom prst="rect">
            <a:avLst/>
          </a:prstGeom>
        </p:spPr>
      </p:pic>
      <p:pic>
        <p:nvPicPr>
          <p:cNvPr id="22" name="Picture 21" descr="A picture containing water, large, person, boat&#10;&#10;Description automatically generated">
            <a:extLst>
              <a:ext uri="{FF2B5EF4-FFF2-40B4-BE49-F238E27FC236}">
                <a16:creationId xmlns:a16="http://schemas.microsoft.com/office/drawing/2014/main" id="{D2CA1486-4C84-40D2-B391-8DF5E19E8F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2149312"/>
            <a:ext cx="1371602" cy="914401"/>
          </a:xfrm>
          <a:prstGeom prst="rect">
            <a:avLst/>
          </a:prstGeom>
        </p:spPr>
      </p:pic>
      <p:pic>
        <p:nvPicPr>
          <p:cNvPr id="24" name="Picture 2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0089A1DA-A555-4DF4-8C2A-4030B60BA2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4100658"/>
            <a:ext cx="1371602" cy="914401"/>
          </a:xfrm>
          <a:prstGeom prst="rect">
            <a:avLst/>
          </a:prstGeom>
        </p:spPr>
      </p:pic>
      <p:pic>
        <p:nvPicPr>
          <p:cNvPr id="26" name="Picture 25" descr="A picture containing water, boat, large, sitting&#10;&#10;Description automatically generated">
            <a:extLst>
              <a:ext uri="{FF2B5EF4-FFF2-40B4-BE49-F238E27FC236}">
                <a16:creationId xmlns:a16="http://schemas.microsoft.com/office/drawing/2014/main" id="{F0EE0EA2-1B3F-400E-BC51-0B57D88FD72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5264867"/>
            <a:ext cx="1371602" cy="91440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21811DD-329A-43B5-BC53-0897AAAC73C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4100658"/>
            <a:ext cx="1371602" cy="914401"/>
          </a:xfrm>
          <a:prstGeom prst="rect">
            <a:avLst/>
          </a:prstGeom>
        </p:spPr>
      </p:pic>
      <p:pic>
        <p:nvPicPr>
          <p:cNvPr id="30" name="Picture 29" descr="A picture containing water, person, flock, large&#10;&#10;Description automatically generated">
            <a:extLst>
              <a:ext uri="{FF2B5EF4-FFF2-40B4-BE49-F238E27FC236}">
                <a16:creationId xmlns:a16="http://schemas.microsoft.com/office/drawing/2014/main" id="{C17DC7BE-A6B0-4070-A768-1520FEE75D0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5264867"/>
            <a:ext cx="1371602" cy="9144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5A68D88-880B-4A88-952E-BD7774DF09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4100658"/>
            <a:ext cx="1371602" cy="914401"/>
          </a:xfrm>
          <a:prstGeom prst="rect">
            <a:avLst/>
          </a:prstGeom>
        </p:spPr>
      </p:pic>
      <p:pic>
        <p:nvPicPr>
          <p:cNvPr id="34" name="Picture 33" descr="A picture containing water, large, person, flock&#10;&#10;Description automatically generated">
            <a:extLst>
              <a:ext uri="{FF2B5EF4-FFF2-40B4-BE49-F238E27FC236}">
                <a16:creationId xmlns:a16="http://schemas.microsoft.com/office/drawing/2014/main" id="{C8D444D2-05DF-47D5-905B-4FB02A42A4C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5264867"/>
            <a:ext cx="1371602" cy="914401"/>
          </a:xfrm>
          <a:prstGeom prst="rect">
            <a:avLst/>
          </a:prstGeom>
        </p:spPr>
      </p:pic>
      <p:pic>
        <p:nvPicPr>
          <p:cNvPr id="36" name="Picture 35" descr="A close up of a logo&#10;&#10;Description automatically generated">
            <a:extLst>
              <a:ext uri="{FF2B5EF4-FFF2-40B4-BE49-F238E27FC236}">
                <a16:creationId xmlns:a16="http://schemas.microsoft.com/office/drawing/2014/main" id="{1EA014DE-D325-4C9D-BE0C-CC1251C4C52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4122620"/>
            <a:ext cx="1371603" cy="914402"/>
          </a:xfrm>
          <a:prstGeom prst="rect">
            <a:avLst/>
          </a:prstGeom>
        </p:spPr>
      </p:pic>
      <p:pic>
        <p:nvPicPr>
          <p:cNvPr id="38" name="Picture 37" descr="A picture containing water, large, person&#10;&#10;Description automatically generated">
            <a:extLst>
              <a:ext uri="{FF2B5EF4-FFF2-40B4-BE49-F238E27FC236}">
                <a16:creationId xmlns:a16="http://schemas.microsoft.com/office/drawing/2014/main" id="{AF1A11E3-925E-4E97-BEF1-5141B664186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5288432"/>
            <a:ext cx="1371602" cy="914401"/>
          </a:xfrm>
          <a:prstGeom prst="rect">
            <a:avLst/>
          </a:prstGeom>
        </p:spPr>
      </p:pic>
      <p:pic>
        <p:nvPicPr>
          <p:cNvPr id="40" name="Picture 3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BB7CC6D-88C1-4330-A727-8179A741FD4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4100658"/>
            <a:ext cx="1371602" cy="914401"/>
          </a:xfrm>
          <a:prstGeom prst="rect">
            <a:avLst/>
          </a:prstGeom>
        </p:spPr>
      </p:pic>
      <p:pic>
        <p:nvPicPr>
          <p:cNvPr id="42" name="Picture 41" descr="A picture containing water, boat, large, person&#10;&#10;Description automatically generated">
            <a:extLst>
              <a:ext uri="{FF2B5EF4-FFF2-40B4-BE49-F238E27FC236}">
                <a16:creationId xmlns:a16="http://schemas.microsoft.com/office/drawing/2014/main" id="{02A7069E-3075-456A-BA12-78D6BCDAF75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0" y="5288432"/>
            <a:ext cx="1371602" cy="91440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55553F9-71C0-4514-829A-A551C34BFB41}"/>
              </a:ext>
            </a:extLst>
          </p:cNvPr>
          <p:cNvSpPr txBox="1"/>
          <p:nvPr/>
        </p:nvSpPr>
        <p:spPr>
          <a:xfrm>
            <a:off x="1800519" y="321891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285251-9C10-4FE5-B072-328903EBB87D}"/>
              </a:ext>
            </a:extLst>
          </p:cNvPr>
          <p:cNvSpPr txBox="1"/>
          <p:nvPr/>
        </p:nvSpPr>
        <p:spPr>
          <a:xfrm>
            <a:off x="3745381" y="320727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804289D-45A2-414A-A158-BDCCD7593368}"/>
              </a:ext>
            </a:extLst>
          </p:cNvPr>
          <p:cNvSpPr txBox="1"/>
          <p:nvPr/>
        </p:nvSpPr>
        <p:spPr>
          <a:xfrm>
            <a:off x="5775088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Country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524F5D3-7246-4E92-81AF-D817D4318C95}"/>
              </a:ext>
            </a:extLst>
          </p:cNvPr>
          <p:cNvSpPr txBox="1"/>
          <p:nvPr/>
        </p:nvSpPr>
        <p:spPr>
          <a:xfrm>
            <a:off x="7804794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F8F1845-F02F-4E71-9BE5-D3E8A95F79B9}"/>
              </a:ext>
            </a:extLst>
          </p:cNvPr>
          <p:cNvSpPr txBox="1"/>
          <p:nvPr/>
        </p:nvSpPr>
        <p:spPr>
          <a:xfrm>
            <a:off x="9834500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Hip-Hop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43CF804-E022-48B9-821E-970E8012BD3F}"/>
              </a:ext>
            </a:extLst>
          </p:cNvPr>
          <p:cNvSpPr txBox="1"/>
          <p:nvPr/>
        </p:nvSpPr>
        <p:spPr>
          <a:xfrm>
            <a:off x="1800518" y="3659786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Jazz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3D6FBE-35F2-47A8-BDE2-40C27CFD1E39}"/>
              </a:ext>
            </a:extLst>
          </p:cNvPr>
          <p:cNvSpPr txBox="1"/>
          <p:nvPr/>
        </p:nvSpPr>
        <p:spPr>
          <a:xfrm>
            <a:off x="3745380" y="3720170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FE728A4-F900-46E2-8E1E-2626D3E2101F}"/>
              </a:ext>
            </a:extLst>
          </p:cNvPr>
          <p:cNvSpPr txBox="1"/>
          <p:nvPr/>
        </p:nvSpPr>
        <p:spPr>
          <a:xfrm>
            <a:off x="5775088" y="364303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33DCAE9-69D0-439B-8D78-B672370788A4}"/>
              </a:ext>
            </a:extLst>
          </p:cNvPr>
          <p:cNvSpPr txBox="1"/>
          <p:nvPr/>
        </p:nvSpPr>
        <p:spPr>
          <a:xfrm>
            <a:off x="7804794" y="365270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Reggae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4EAE5B9-F6F5-410B-A06E-1B05C04626CB}"/>
              </a:ext>
            </a:extLst>
          </p:cNvPr>
          <p:cNvSpPr txBox="1"/>
          <p:nvPr/>
        </p:nvSpPr>
        <p:spPr>
          <a:xfrm>
            <a:off x="9834499" y="366325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Rock</a:t>
            </a:r>
          </a:p>
        </p:txBody>
      </p:sp>
    </p:spTree>
    <p:extLst>
      <p:ext uri="{BB962C8B-B14F-4D97-AF65-F5344CB8AC3E}">
        <p14:creationId xmlns:p14="http://schemas.microsoft.com/office/powerpoint/2010/main" val="208833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35EC3-DDBE-8643-BC44-E7C9EB587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Filename</a:t>
            </a:r>
          </a:p>
          <a:p>
            <a:r>
              <a:rPr lang="en-US" dirty="0" err="1"/>
              <a:t>Chroma_stft</a:t>
            </a:r>
            <a:r>
              <a:rPr lang="en-US" dirty="0"/>
              <a:t> –Short-time Fourier transform</a:t>
            </a:r>
          </a:p>
          <a:p>
            <a:pPr lvl="1"/>
            <a:r>
              <a:rPr lang="en-US" sz="1600" dirty="0"/>
              <a:t>Determine the sinusoidal frequency</a:t>
            </a:r>
          </a:p>
          <a:p>
            <a:r>
              <a:rPr lang="en-US" dirty="0" err="1"/>
              <a:t>Spectral_centroid</a:t>
            </a:r>
            <a:endParaRPr lang="en-US" dirty="0"/>
          </a:p>
          <a:p>
            <a:r>
              <a:rPr lang="en-US" dirty="0"/>
              <a:t>Spectral </a:t>
            </a:r>
            <a:r>
              <a:rPr lang="en-US" dirty="0" err="1"/>
              <a:t>bandwith</a:t>
            </a:r>
            <a:endParaRPr lang="en-US" dirty="0"/>
          </a:p>
          <a:p>
            <a:r>
              <a:rPr lang="en-US" dirty="0" err="1"/>
              <a:t>Rolloff</a:t>
            </a:r>
            <a:r>
              <a:rPr lang="en-US" dirty="0"/>
              <a:t> </a:t>
            </a:r>
          </a:p>
          <a:p>
            <a:pPr lvl="1"/>
            <a:r>
              <a:rPr lang="en-US" sz="1500" dirty="0"/>
              <a:t>The reduction of signal level as the frequency of the signals moves away from the cut-off frequency</a:t>
            </a:r>
          </a:p>
          <a:p>
            <a:r>
              <a:rPr lang="en-US" dirty="0"/>
              <a:t>Zero crossing rate</a:t>
            </a:r>
          </a:p>
          <a:p>
            <a:pPr lvl="1"/>
            <a:r>
              <a:rPr lang="en-US" sz="1600" dirty="0"/>
              <a:t>Rate of sign-changes along a signal</a:t>
            </a:r>
          </a:p>
          <a:p>
            <a:r>
              <a:rPr lang="en-US" dirty="0" err="1"/>
              <a:t>Mfcc</a:t>
            </a:r>
            <a:r>
              <a:rPr lang="en-US" dirty="0"/>
              <a:t> {1-20} - Mel-Frequency Cepstral Coefficients</a:t>
            </a:r>
          </a:p>
          <a:p>
            <a:pPr lvl="1"/>
            <a:r>
              <a:rPr lang="en-US" sz="1400" dirty="0"/>
              <a:t>Describes the overall shape of a spectral envelope</a:t>
            </a:r>
          </a:p>
          <a:p>
            <a:r>
              <a:rPr lang="en-US" dirty="0"/>
              <a:t>Label – Our genres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0308D-6EA0-DA40-81CB-F1934355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2146F-729E-4B7C-8C9A-4D347B1F2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3" y="528721"/>
            <a:ext cx="11621343" cy="135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4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8079-9BC5-4F1A-8B20-2DCFA6B1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84082"/>
            <a:ext cx="6873240" cy="801279"/>
          </a:xfrm>
        </p:spPr>
        <p:txBody>
          <a:bodyPr>
            <a:normAutofit/>
          </a:bodyPr>
          <a:lstStyle/>
          <a:p>
            <a:r>
              <a:rPr lang="en-US" dirty="0"/>
              <a:t>SHOW and TELL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911DEBE-FEC5-45B2-8FD0-AE37C37B4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121031"/>
            <a:ext cx="6873240" cy="409765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to code for spectral view –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casing </a:t>
            </a:r>
            <a:r>
              <a:rPr lang="en-US" dirty="0" err="1"/>
              <a:t>Librosa</a:t>
            </a:r>
            <a:r>
              <a:rPr lang="en-US" dirty="0"/>
              <a:t> -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Ronald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Converting Audio files to Spectrogram and Feature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Converting new music to data - </a:t>
            </a:r>
            <a:r>
              <a:rPr lang="en-US" sz="1600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Ronald</a:t>
            </a:r>
            <a:endParaRPr lang="en-US" b="1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the code for Feature Relationship 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Namitaa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our Train and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Kmean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Predicting the new music genre -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Michael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2BF7A0-83F9-481B-A1BC-79DD9E94E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F9938-DC81-4059-A4AF-F5CCE0EB2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424" y="705260"/>
            <a:ext cx="3644962" cy="15589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312C6E-9B02-4151-884F-31338B970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029" y="2401343"/>
            <a:ext cx="2924149" cy="10303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78253D-E599-4F28-B4E8-348CA5AE3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6768" y="3568825"/>
            <a:ext cx="21717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910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FFC66-2312-4A45-B082-C5563A307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547" y="645724"/>
            <a:ext cx="9448800" cy="671348"/>
          </a:xfrm>
        </p:spPr>
        <p:txBody>
          <a:bodyPr>
            <a:normAutofit/>
          </a:bodyPr>
          <a:lstStyle/>
          <a:p>
            <a:r>
              <a:rPr lang="en-US" sz="3200" dirty="0"/>
              <a:t>Conclusions &amp; future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164D8-3213-41C1-8D54-C55473D05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1526565"/>
            <a:ext cx="9448800" cy="149347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This works to only a certain degree because of a 60% accuracy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More samples may be the remedy or may not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Some genres are easier to predict than others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Future work is to put this into a UI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55603-9C28-4A38-9A25-E6053149A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631" y="3020037"/>
            <a:ext cx="6730738" cy="368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33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B5FA1-3331-49AF-AC28-9D6F16BA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170" y="2655565"/>
            <a:ext cx="664863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you!!!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1278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310</Words>
  <Application>Microsoft Office PowerPoint</Application>
  <PresentationFormat>Widescreen</PresentationFormat>
  <Paragraphs>79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Music Genre Classification</vt:lpstr>
      <vt:lpstr>Outline</vt:lpstr>
      <vt:lpstr>Data</vt:lpstr>
      <vt:lpstr>WHAT WE USED TO DO  MACHINE LEARNING </vt:lpstr>
      <vt:lpstr>PowerPoint Presentation</vt:lpstr>
      <vt:lpstr>PowerPoint Presentation</vt:lpstr>
      <vt:lpstr>SHOW and TELL</vt:lpstr>
      <vt:lpstr>Conclusions &amp; future work</vt:lpstr>
      <vt:lpstr>Thank you!!!   Questions??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Genre Classification</dc:title>
  <dc:creator>John Palalia</dc:creator>
  <cp:lastModifiedBy>Ho, Ronald</cp:lastModifiedBy>
  <cp:revision>10</cp:revision>
  <dcterms:created xsi:type="dcterms:W3CDTF">2020-08-05T01:11:28Z</dcterms:created>
  <dcterms:modified xsi:type="dcterms:W3CDTF">2020-08-06T02:30:48Z</dcterms:modified>
</cp:coreProperties>
</file>

<file path=docProps/thumbnail.jpeg>
</file>